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97"/>
  </p:notesMasterIdLst>
  <p:handoutMasterIdLst>
    <p:handoutMasterId r:id="rId98"/>
  </p:handoutMasterIdLst>
  <p:sldIdLst>
    <p:sldId id="587" r:id="rId70"/>
    <p:sldId id="588" r:id="rId71"/>
    <p:sldId id="602" r:id="rId72"/>
    <p:sldId id="603" r:id="rId73"/>
    <p:sldId id="610" r:id="rId74"/>
    <p:sldId id="606" r:id="rId75"/>
    <p:sldId id="605" r:id="rId76"/>
    <p:sldId id="604" r:id="rId77"/>
    <p:sldId id="609" r:id="rId78"/>
    <p:sldId id="607" r:id="rId79"/>
    <p:sldId id="611" r:id="rId80"/>
    <p:sldId id="608" r:id="rId81"/>
    <p:sldId id="593" r:id="rId82"/>
    <p:sldId id="613" r:id="rId83"/>
    <p:sldId id="615" r:id="rId84"/>
    <p:sldId id="616" r:id="rId85"/>
    <p:sldId id="596" r:id="rId86"/>
    <p:sldId id="617" r:id="rId87"/>
    <p:sldId id="625" r:id="rId88"/>
    <p:sldId id="618" r:id="rId89"/>
    <p:sldId id="626" r:id="rId90"/>
    <p:sldId id="619" r:id="rId91"/>
    <p:sldId id="620" r:id="rId92"/>
    <p:sldId id="621" r:id="rId93"/>
    <p:sldId id="623" r:id="rId94"/>
    <p:sldId id="624" r:id="rId95"/>
    <p:sldId id="595" r:id="rId9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4FE"/>
    <a:srgbClr val="0073B4"/>
    <a:srgbClr val="438EB7"/>
    <a:srgbClr val="00B9F2"/>
    <a:srgbClr val="007AC2"/>
    <a:srgbClr val="C0E8FF"/>
    <a:srgbClr val="C8EBFF"/>
    <a:srgbClr val="053264"/>
    <a:srgbClr val="7BDBF4"/>
    <a:srgbClr val="8DE7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65" autoAdjust="0"/>
    <p:restoredTop sz="79508" autoAdjust="0"/>
  </p:normalViewPr>
  <p:slideViewPr>
    <p:cSldViewPr snapToGrid="0" snapToObjects="1" showGuides="1">
      <p:cViewPr>
        <p:scale>
          <a:sx n="100" d="100"/>
          <a:sy n="100" d="100"/>
        </p:scale>
        <p:origin x="-72" y="876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18" d="100"/>
        <a:sy n="31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50" Type="http://schemas.openxmlformats.org/officeDocument/2006/relationships/customXml" Target="../customXml/item50.xml"/><Relationship Id="rId55" Type="http://schemas.openxmlformats.org/officeDocument/2006/relationships/customXml" Target="../customXml/item55.xml"/><Relationship Id="rId63" Type="http://schemas.openxmlformats.org/officeDocument/2006/relationships/customXml" Target="../customXml/item63.xml"/><Relationship Id="rId68" Type="http://schemas.openxmlformats.org/officeDocument/2006/relationships/customXml" Target="../customXml/item68.xml"/><Relationship Id="rId76" Type="http://schemas.openxmlformats.org/officeDocument/2006/relationships/slide" Target="slides/slide7.xml"/><Relationship Id="rId84" Type="http://schemas.openxmlformats.org/officeDocument/2006/relationships/slide" Target="slides/slide15.xml"/><Relationship Id="rId89" Type="http://schemas.openxmlformats.org/officeDocument/2006/relationships/slide" Target="slides/slide20.xml"/><Relationship Id="rId97" Type="http://schemas.openxmlformats.org/officeDocument/2006/relationships/notesMaster" Target="notesMasters/notesMaster1.xml"/><Relationship Id="rId7" Type="http://schemas.openxmlformats.org/officeDocument/2006/relationships/customXml" Target="../customXml/item7.xml"/><Relationship Id="rId71" Type="http://schemas.openxmlformats.org/officeDocument/2006/relationships/slide" Target="slides/slide2.xml"/><Relationship Id="rId92" Type="http://schemas.openxmlformats.org/officeDocument/2006/relationships/slide" Target="slides/slide23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53" Type="http://schemas.openxmlformats.org/officeDocument/2006/relationships/customXml" Target="../customXml/item53.xml"/><Relationship Id="rId58" Type="http://schemas.openxmlformats.org/officeDocument/2006/relationships/customXml" Target="../customXml/item58.xml"/><Relationship Id="rId66" Type="http://schemas.openxmlformats.org/officeDocument/2006/relationships/customXml" Target="../customXml/item66.xml"/><Relationship Id="rId74" Type="http://schemas.openxmlformats.org/officeDocument/2006/relationships/slide" Target="slides/slide5.xml"/><Relationship Id="rId79" Type="http://schemas.openxmlformats.org/officeDocument/2006/relationships/slide" Target="slides/slide10.xml"/><Relationship Id="rId87" Type="http://schemas.openxmlformats.org/officeDocument/2006/relationships/slide" Target="slides/slide18.xml"/><Relationship Id="rId102" Type="http://schemas.openxmlformats.org/officeDocument/2006/relationships/tableStyles" Target="tableStyles.xml"/><Relationship Id="rId5" Type="http://schemas.openxmlformats.org/officeDocument/2006/relationships/customXml" Target="../customXml/item5.xml"/><Relationship Id="rId61" Type="http://schemas.openxmlformats.org/officeDocument/2006/relationships/customXml" Target="../customXml/item61.xml"/><Relationship Id="rId82" Type="http://schemas.openxmlformats.org/officeDocument/2006/relationships/slide" Target="slides/slide13.xml"/><Relationship Id="rId90" Type="http://schemas.openxmlformats.org/officeDocument/2006/relationships/slide" Target="slides/slide21.xml"/><Relationship Id="rId95" Type="http://schemas.openxmlformats.org/officeDocument/2006/relationships/slide" Target="slides/slide26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56" Type="http://schemas.openxmlformats.org/officeDocument/2006/relationships/customXml" Target="../customXml/item56.xml"/><Relationship Id="rId64" Type="http://schemas.openxmlformats.org/officeDocument/2006/relationships/customXml" Target="../customXml/item64.xml"/><Relationship Id="rId69" Type="http://schemas.openxmlformats.org/officeDocument/2006/relationships/slideMaster" Target="slideMasters/slideMaster1.xml"/><Relationship Id="rId77" Type="http://schemas.openxmlformats.org/officeDocument/2006/relationships/slide" Target="slides/slide8.xml"/><Relationship Id="rId100" Type="http://schemas.openxmlformats.org/officeDocument/2006/relationships/viewProps" Target="viewProps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3.xml"/><Relationship Id="rId80" Type="http://schemas.openxmlformats.org/officeDocument/2006/relationships/slide" Target="slides/slide11.xml"/><Relationship Id="rId85" Type="http://schemas.openxmlformats.org/officeDocument/2006/relationships/slide" Target="slides/slide16.xml"/><Relationship Id="rId93" Type="http://schemas.openxmlformats.org/officeDocument/2006/relationships/slide" Target="slides/slide24.xml"/><Relationship Id="rId9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customXml" Target="../customXml/item59.xml"/><Relationship Id="rId67" Type="http://schemas.openxmlformats.org/officeDocument/2006/relationships/customXml" Target="../customXml/item67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customXml" Target="../customXml/item54.xml"/><Relationship Id="rId62" Type="http://schemas.openxmlformats.org/officeDocument/2006/relationships/customXml" Target="../customXml/item62.xml"/><Relationship Id="rId70" Type="http://schemas.openxmlformats.org/officeDocument/2006/relationships/slide" Target="slides/slide1.xml"/><Relationship Id="rId75" Type="http://schemas.openxmlformats.org/officeDocument/2006/relationships/slide" Target="slides/slide6.xml"/><Relationship Id="rId83" Type="http://schemas.openxmlformats.org/officeDocument/2006/relationships/slide" Target="slides/slide14.xml"/><Relationship Id="rId88" Type="http://schemas.openxmlformats.org/officeDocument/2006/relationships/slide" Target="slides/slide19.xml"/><Relationship Id="rId91" Type="http://schemas.openxmlformats.org/officeDocument/2006/relationships/slide" Target="slides/slide22.xml"/><Relationship Id="rId96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customXml" Target="../customXml/item57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customXml" Target="../customXml/item52.xml"/><Relationship Id="rId60" Type="http://schemas.openxmlformats.org/officeDocument/2006/relationships/customXml" Target="../customXml/item60.xml"/><Relationship Id="rId65" Type="http://schemas.openxmlformats.org/officeDocument/2006/relationships/customXml" Target="../customXml/item65.xml"/><Relationship Id="rId73" Type="http://schemas.openxmlformats.org/officeDocument/2006/relationships/slide" Target="slides/slide4.xml"/><Relationship Id="rId78" Type="http://schemas.openxmlformats.org/officeDocument/2006/relationships/slide" Target="slides/slide9.xml"/><Relationship Id="rId81" Type="http://schemas.openxmlformats.org/officeDocument/2006/relationships/slide" Target="slides/slide12.xml"/><Relationship Id="rId86" Type="http://schemas.openxmlformats.org/officeDocument/2006/relationships/slide" Target="slides/slide17.xml"/><Relationship Id="rId94" Type="http://schemas.openxmlformats.org/officeDocument/2006/relationships/slide" Target="slides/slide25.xml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6/28/2018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6/28/2018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Esri</a:t>
            </a:r>
            <a:r>
              <a:rPr lang="en-US" baseline="0" dirty="0" smtClean="0"/>
              <a:t> Corporate Template-Dark v3.4</a:t>
            </a:r>
          </a:p>
          <a:p>
            <a:r>
              <a:rPr lang="en-US" baseline="0" dirty="0" smtClean="0"/>
              <a:t>16:9 version – January 29, 2017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more templates, sample files, and icons, see https://compass.esri.com/resources/presentations/Pages/Main.aspx</a:t>
            </a:r>
          </a:p>
          <a:p>
            <a:endParaRPr lang="en-US" baseline="0" dirty="0" smtClean="0"/>
          </a:p>
          <a:p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To add footer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text in Windows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On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Home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tab, under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Insert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Text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Slide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tab, select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box, and then type the footer text that you want.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either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or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 to All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endParaRPr lang="en-US" sz="1200" b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To add footer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text on a Mac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On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View 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menu, select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Footer.</a:t>
            </a:r>
            <a:endParaRPr lang="en-US" sz="1200" b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Select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 and then type the footer text that you want.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either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or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 to All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	</a:t>
            </a:r>
          </a:p>
          <a:p>
            <a:r>
              <a:rPr lang="en-US" sz="1400" b="1" kern="1200" dirty="0" smtClean="0">
                <a:solidFill>
                  <a:schemeClr val="bg2"/>
                </a:solidFill>
                <a:latin typeface="Arial"/>
                <a:ea typeface="+mn-ea"/>
                <a:cs typeface="+mn-cs"/>
              </a:rPr>
              <a:t>If footers don't appear on the slides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	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If footers don't appear on title slides, in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dialog box make sure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Don't show on title slide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 is not selected.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If the footers are missing from other slides, the placeholders for these items might have been removed from specific slide layouts or the slide master.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13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67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6/28/2018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</a:t>
            </a:r>
            <a:r>
              <a:rPr kumimoji="0" lang="en-US" dirty="0"/>
              <a:t>Edit </a:t>
            </a:r>
            <a:br>
              <a:rPr kumimoji="0" lang="en-US" dirty="0"/>
            </a:br>
            <a:r>
              <a:rPr kumimoji="0" lang="en-US" dirty="0" smtClean="0"/>
              <a:t>Demo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6/28/2018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User Screens Title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6/28/2018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BIG Word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 smtClean="0"/>
              <a:t>Smaller word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6/28/2018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“Quote”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 smtClean="0"/>
              <a:t>Name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6/28/2018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6/28/2018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6/28/2018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6/28/2018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 smtClean="0"/>
              <a:t>Click to Edit Subtitle (optional)</a:t>
            </a:r>
            <a:endParaRPr lang="en-US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6/28/2018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6/28/2018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6/28/2018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6/28/2018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Presenter</a:t>
            </a:r>
            <a:r>
              <a:rPr lang="en-US" dirty="0"/>
              <a:t>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Edit Section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6/28/2018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6/28/2018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file:///\\redarchive2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sri.box.com/s/nzx67z68h19yrwvwqnk5r29svicyslvy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sri.box.com/s/1vppvn8zuqmhhtfletxl3ftkc8uxwpdb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esri.box.com/s/76o8ajl52s8c28sp3enfnjpm1rodzxmf" TargetMode="Externa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sri.box.com/s/pxfbpyslv1uit4svfwvhmzu2wawn18ri" TargetMode="External"/><Relationship Id="rId2" Type="http://schemas.openxmlformats.org/officeDocument/2006/relationships/hyperlink" Target="https://devtopia.esri.com/ArcGISPro/i3s-spec/blob/master/design/optimization/integrated_mesh_perfs.md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devtopia.esri.com/ArcGISPro/i3s-spec/blob/master/design/optimization/logs" TargetMode="External"/><Relationship Id="rId4" Type="http://schemas.openxmlformats.org/officeDocument/2006/relationships/hyperlink" Target="https://devtopia.esri.com/rona7954/scene-layer-lib/tree/rona7954/mesh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topia.esri.com/WebGIS/arcgis-for-server/issues/5318" TargetMode="External"/><Relationship Id="rId2" Type="http://schemas.openxmlformats.org/officeDocument/2006/relationships/hyperlink" Target="https://devtopia.esri.com/WebGIS/arcgis-for-server/issues/5296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esium.com/blog/2017/02/06/texture-compression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889224" y="422787"/>
            <a:ext cx="8525773" cy="1327355"/>
          </a:xfrm>
          <a:effectLst>
            <a:glow rad="228600">
              <a:schemeClr val="accent4">
                <a:satMod val="175000"/>
                <a:alpha val="40000"/>
              </a:schemeClr>
            </a:glow>
            <a:outerShdw blurRad="50800" dist="50800" dir="5400000" algn="ctr" rotWithShape="0">
              <a:schemeClr val="bg2">
                <a:lumMod val="50000"/>
              </a:schemeClr>
            </a:outerShdw>
          </a:effectLst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Mesh Scene Layer</a:t>
            </a:r>
            <a:br>
              <a:rPr lang="en-US" dirty="0" smtClean="0"/>
            </a:br>
            <a:r>
              <a:rPr lang="en-US" dirty="0" smtClean="0"/>
              <a:t>Performance Improvements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128387" y="6482243"/>
            <a:ext cx="5063613" cy="375758"/>
          </a:xfrm>
          <a:gradFill flip="none" rotWithShape="1">
            <a:gsLst>
              <a:gs pos="95000">
                <a:srgbClr val="053264">
                  <a:alpha val="82000"/>
                </a:srgbClr>
              </a:gs>
              <a:gs pos="0">
                <a:srgbClr val="00B9F2">
                  <a:alpha val="28000"/>
                </a:srgbClr>
              </a:gs>
            </a:gsLst>
            <a:path path="circle">
              <a:fillToRect t="100000" r="10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i="1" dirty="0" smtClean="0">
                <a:latin typeface="Calibri" panose="020F0502020204030204" pitchFamily="34" charset="0"/>
              </a:rPr>
              <a:t>Ronald </a:t>
            </a:r>
            <a:r>
              <a:rPr lang="en-US" i="1" dirty="0" err="1" smtClean="0">
                <a:latin typeface="Calibri" panose="020F0502020204030204" pitchFamily="34" charset="0"/>
              </a:rPr>
              <a:t>Poirrier</a:t>
            </a:r>
            <a:r>
              <a:rPr lang="en-US" i="1" dirty="0" smtClean="0">
                <a:latin typeface="Calibri" panose="020F0502020204030204" pitchFamily="34" charset="0"/>
              </a:rPr>
              <a:t> - </a:t>
            </a:r>
            <a:r>
              <a:rPr lang="en-US" i="1" dirty="0" smtClean="0">
                <a:latin typeface="Calibri" panose="020F0502020204030204" pitchFamily="34" charset="0"/>
              </a:rPr>
              <a:t>rpoirrier@esri.com</a:t>
            </a:r>
            <a:endParaRPr lang="en-US" i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300819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Implementation: Paged-access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9281652" cy="342900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I3S changes:</a:t>
            </a:r>
          </a:p>
          <a:p>
            <a:r>
              <a:rPr lang="en-US" dirty="0" smtClean="0"/>
              <a:t>Group 64 nodes per page document</a:t>
            </a:r>
          </a:p>
          <a:p>
            <a:r>
              <a:rPr lang="en-US" dirty="0" smtClean="0"/>
              <a:t>Strip redundant info (</a:t>
            </a:r>
            <a:r>
              <a:rPr lang="en-US" i="1" dirty="0" smtClean="0"/>
              <a:t>parent</a:t>
            </a:r>
            <a:r>
              <a:rPr lang="en-US" dirty="0" smtClean="0"/>
              <a:t>, </a:t>
            </a:r>
            <a:r>
              <a:rPr lang="en-US" i="1" dirty="0" smtClean="0"/>
              <a:t>neighbors</a:t>
            </a:r>
            <a:r>
              <a:rPr lang="en-US" dirty="0" smtClean="0"/>
              <a:t>) and use implicit </a:t>
            </a:r>
            <a:r>
              <a:rPr lang="en-US" i="1" dirty="0" smtClean="0"/>
              <a:t>resource references</a:t>
            </a:r>
          </a:p>
          <a:p>
            <a:r>
              <a:rPr lang="en-US" dirty="0" smtClean="0"/>
              <a:t>Children IDs store in array ( != PCSL)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Performance Testing:</a:t>
            </a:r>
          </a:p>
          <a:p>
            <a:r>
              <a:rPr lang="en-US" dirty="0" smtClean="0"/>
              <a:t>Current I3S -&gt; Optimized SLPK tool</a:t>
            </a:r>
            <a:endParaRPr lang="en-US" dirty="0"/>
          </a:p>
          <a:p>
            <a:r>
              <a:rPr lang="en-US" dirty="0"/>
              <a:t>IO test-bench with adjustable Time-to-first-byte (TTFB) </a:t>
            </a:r>
          </a:p>
          <a:p>
            <a:pPr marL="280987" lvl="1" indent="0">
              <a:buNone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124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87263" y="1023617"/>
            <a:ext cx="4450965" cy="5816977"/>
          </a:xfrm>
          <a:prstGeom prst="rect">
            <a:avLst/>
          </a:prstGeom>
          <a:solidFill>
            <a:schemeClr val="bg2">
              <a:lumMod val="50000"/>
              <a:alpha val="65000"/>
            </a:schemeClr>
          </a:solidFill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"version"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"{b13b9d33-0f0b-413d-bc5f-af6bc67c6861}"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"3-0-0-1-2-0-0-1-0-2-3-2-2"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"level"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14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mbs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39.66847182390115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21.262627149132967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138.55127158371869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116.12447675184754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lodSelection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metricType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CE9178"/>
                </a:solidFill>
                <a:latin typeface="Consolas" panose="020B0609020204030204" pitchFamily="49" charset="0"/>
              </a:rPr>
              <a:t>maxScreenThreshold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maxError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464.49790700739015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sharedResource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"./shared"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featureData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"./features/0"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geometryData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"./geometries/0"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textureData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"./textures/0_0"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parentNode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"3-0-0-1-2-0-0-1-0-2-3-2"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"../3-0-0-1-2-0-0-1-0-2-3-2"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mbs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39.668477023526457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21.263779079831718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139.35749766391842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243.46394427723499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"features"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569CD6"/>
                </a:solidFill>
                <a:latin typeface="Consolas" panose="020B0609020204030204" pitchFamily="49" charset="0"/>
              </a:rPr>
              <a:t>null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"neighbors"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"3-0-0-1-2-0-0-1-0-2-3-2-3"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"../3-0-0-1-2-0-0-1-0-2-3-2-3"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mbs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39.668484321157457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21.264825607646465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139.70987085165345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127.72737785669715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 ]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"3-0-0-1-2-0-0-1-2-0-1-0-0"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"../3-0-0-1-2-0-0-1-2-0-1-0-0"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mbs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39.669773973113244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21.262620777987344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140.86407515730735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172.44740531459757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"3-0-0-1-2-0-0-1-2-0-1-0-1"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>
                <a:solidFill>
                  <a:srgbClr val="CE9178"/>
                </a:solidFill>
                <a:latin typeface="Consolas" panose="020B0609020204030204" pitchFamily="49" charset="0"/>
              </a:rPr>
              <a:t>"../3-0-0-1-2-0-0-1-2-0-1-0-1"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 err="1">
                <a:solidFill>
                  <a:srgbClr val="9CDCFE"/>
                </a:solidFill>
                <a:latin typeface="Consolas" panose="020B0609020204030204" pitchFamily="49" charset="0"/>
              </a:rPr>
              <a:t>mbs</a:t>
            </a:r>
            <a:r>
              <a:rPr lang="en-US" sz="6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39.669783921691248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21.264820447670893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140.39121340151823</a:t>
            </a:r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600" dirty="0">
                <a:solidFill>
                  <a:srgbClr val="B5CEA8"/>
                </a:solidFill>
                <a:latin typeface="Consolas" panose="020B0609020204030204" pitchFamily="49" charset="0"/>
              </a:rPr>
              <a:t>180.40225565199452</a:t>
            </a:r>
            <a:endParaRPr lang="en-US" sz="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6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sz="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"children"</a:t>
            </a:r>
            <a:r>
              <a:rPr lang="en-US" sz="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600" dirty="0" smtClean="0">
                <a:solidFill>
                  <a:srgbClr val="569CD6"/>
                </a:solidFill>
                <a:latin typeface="Consolas" panose="020B0609020204030204" pitchFamily="49" charset="0"/>
              </a:rPr>
              <a:t>null</a:t>
            </a:r>
            <a:endParaRPr lang="en-US" sz="600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03922" y="2065487"/>
            <a:ext cx="6096000" cy="280076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"id"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14</a:t>
            </a:r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obb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{</a:t>
            </a:r>
          </a:p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"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center"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	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35.24185021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31.79702943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764.774121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	],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"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halfSize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	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1894.442749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822.7074585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81.25891876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 ],</a:t>
            </a:r>
          </a:p>
          <a:p>
            <a:r>
              <a:rPr lang="en-US" sz="11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 "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quaternion"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      0.00248162006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-0.01082093921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-0.008798263967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0.9998996854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  ]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textureWidth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256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textureHeight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128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vertexCount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2310</a:t>
            </a:r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"children"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19</a:t>
            </a:r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sz="11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 26, 75</a:t>
            </a:r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	]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196" y="377286"/>
            <a:ext cx="6147619" cy="646331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Current 3DNodeDocument.json</a:t>
            </a:r>
            <a:br>
              <a:rPr lang="en-US" dirty="0" smtClean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</a:rPr>
              <a:t> (leaf node without OBB)</a:t>
            </a:r>
            <a:endParaRPr lang="en-US" sz="18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67989" y="946079"/>
            <a:ext cx="6147619" cy="646331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Node Object (64 per page)</a:t>
            </a:r>
          </a:p>
          <a:p>
            <a:pPr algn="ctr"/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</a:rPr>
              <a:t>(with OBB)</a:t>
            </a:r>
            <a:endParaRPr lang="en-US" sz="1800" dirty="0"/>
          </a:p>
        </p:txBody>
      </p:sp>
      <p:sp>
        <p:nvSpPr>
          <p:cNvPr id="9" name="Right Arrow 8"/>
          <p:cNvSpPr/>
          <p:nvPr/>
        </p:nvSpPr>
        <p:spPr bwMode="auto">
          <a:xfrm>
            <a:off x="5535561" y="3175819"/>
            <a:ext cx="1032387" cy="580104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1730812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Implementation: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Texture compression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Evaluate bandwidth vs. GPU memory consumption in all 3 scenarios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IO </a:t>
            </a:r>
            <a:r>
              <a:rPr lang="en-US" dirty="0"/>
              <a:t>test-bench with adjustable </a:t>
            </a:r>
            <a:r>
              <a:rPr lang="en-US" dirty="0" smtClean="0"/>
              <a:t>Bandwidth (Bytes per sec)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753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Benchmark &amp;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76693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263" y="497959"/>
            <a:ext cx="3541837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Test Datasets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971550"/>
            <a:ext cx="10369296" cy="4933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Vricon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: Mecca, Saudi Arabia 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~22,000 tiles</a:t>
            </a:r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en-US" dirty="0" smtClean="0"/>
              <a:t>~2 GB </a:t>
            </a:r>
            <a:r>
              <a:rPr lang="en-US" dirty="0"/>
              <a:t>(jpeg only), ~7.2GB (</a:t>
            </a:r>
            <a:r>
              <a:rPr lang="en-US" dirty="0" err="1"/>
              <a:t>jpeg+DDS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Texture size ~1024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Acute 3D: Girona, Spain</a:t>
            </a:r>
          </a:p>
          <a:p>
            <a:pPr lvl="1"/>
            <a:r>
              <a:rPr lang="en-US" dirty="0"/>
              <a:t>~</a:t>
            </a:r>
            <a:r>
              <a:rPr lang="en-US" dirty="0" smtClean="0"/>
              <a:t>6,800 </a:t>
            </a:r>
            <a:r>
              <a:rPr lang="en-US" dirty="0"/>
              <a:t>tiles</a:t>
            </a:r>
          </a:p>
          <a:p>
            <a:pPr lvl="1"/>
            <a:r>
              <a:rPr lang="en-US" dirty="0"/>
              <a:t>~</a:t>
            </a:r>
            <a:r>
              <a:rPr lang="en-US" dirty="0" smtClean="0"/>
              <a:t>4 GB </a:t>
            </a:r>
            <a:r>
              <a:rPr lang="en-US" dirty="0"/>
              <a:t>(</a:t>
            </a:r>
            <a:r>
              <a:rPr lang="en-US" dirty="0" smtClean="0"/>
              <a:t>jpeg + DDS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Texture size varies, but usually &lt; 1024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Context Capture: Jerusalem, Israel</a:t>
            </a:r>
          </a:p>
          <a:p>
            <a:pPr lvl="1"/>
            <a:r>
              <a:rPr lang="en-US" dirty="0"/>
              <a:t>~</a:t>
            </a:r>
            <a:r>
              <a:rPr lang="en-US" dirty="0" smtClean="0"/>
              <a:t>49,000 </a:t>
            </a:r>
            <a:r>
              <a:rPr lang="en-US" dirty="0"/>
              <a:t>tiles</a:t>
            </a:r>
          </a:p>
          <a:p>
            <a:pPr lvl="1"/>
            <a:r>
              <a:rPr lang="en-US" dirty="0"/>
              <a:t>~6 GB (jpeg only), </a:t>
            </a:r>
            <a:r>
              <a:rPr lang="en-US" dirty="0" smtClean="0"/>
              <a:t>11 GB </a:t>
            </a:r>
            <a:r>
              <a:rPr lang="en-US" dirty="0"/>
              <a:t>(jpeg + DDS)</a:t>
            </a:r>
          </a:p>
          <a:p>
            <a:pPr lvl="1"/>
            <a:r>
              <a:rPr lang="en-US" dirty="0"/>
              <a:t>Texture size varies, but usually &lt; </a:t>
            </a:r>
            <a:r>
              <a:rPr lang="en-US" dirty="0" smtClean="0"/>
              <a:t>512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85800" y="6177085"/>
            <a:ext cx="10826495" cy="215444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708" y="3349592"/>
            <a:ext cx="3938587" cy="22135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8575" y="971550"/>
            <a:ext cx="3843816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51935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263" y="497959"/>
            <a:ext cx="3541837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Other providers…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290760"/>
            <a:ext cx="10369296" cy="4933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Test datasets on </a:t>
            </a:r>
            <a:r>
              <a:rPr lang="en-US" dirty="0" smtClean="0">
                <a:hlinkClick r:id="rId2" action="ppaction://hlinkfile"/>
              </a:rPr>
              <a:t>\\redarchive2</a:t>
            </a:r>
            <a:r>
              <a:rPr lang="en-US" dirty="0" smtClean="0"/>
              <a:t> are either: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Too small (node count, extent) for effective benchmarking (Drone2Map, OSGB)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Have drawing issues (</a:t>
            </a:r>
            <a:r>
              <a:rPr lang="en-US" dirty="0" err="1" smtClean="0"/>
              <a:t>Vexcel</a:t>
            </a:r>
            <a:r>
              <a:rPr lang="en-US" dirty="0" smtClean="0"/>
              <a:t>)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Won’t draw at all (Skyline, </a:t>
            </a:r>
            <a:r>
              <a:rPr lang="en-US" dirty="0" err="1" smtClean="0"/>
              <a:t>Aerometrex</a:t>
            </a:r>
            <a:r>
              <a:rPr lang="en-US" dirty="0" smtClean="0"/>
              <a:t>)</a:t>
            </a:r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smtClean="0"/>
              <a:t>But, benchmarking new datasets is easy (SLPK or live Service): </a:t>
            </a:r>
          </a:p>
          <a:p>
            <a:pPr marL="283464" lvl="1" indent="0">
              <a:lnSpc>
                <a:spcPct val="150000"/>
              </a:lnSpc>
              <a:buNone/>
            </a:pPr>
            <a:r>
              <a:rPr lang="en-US" dirty="0" smtClean="0"/>
              <a:t>-&gt; Add representative datasets when they become available.</a:t>
            </a:r>
          </a:p>
          <a:p>
            <a:pPr marL="283464" lvl="1" indent="0">
              <a:lnSpc>
                <a:spcPct val="150000"/>
              </a:lnSpc>
              <a:buNone/>
            </a:pPr>
            <a:r>
              <a:rPr lang="en-US" dirty="0" smtClean="0"/>
              <a:t>-&gt; Quick turn-around to investigate customer/distributor complains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85800" y="6177085"/>
            <a:ext cx="10826495" cy="21544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3899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Visual quality benchmark: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half" idx="2"/>
          </p:nvPr>
        </p:nvSpPr>
        <p:spPr>
          <a:xfrm>
            <a:off x="1209675" y="1866684"/>
            <a:ext cx="9401175" cy="3495674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Create </a:t>
            </a:r>
            <a:r>
              <a:rPr lang="en-US" dirty="0"/>
              <a:t>f</a:t>
            </a:r>
            <a:r>
              <a:rPr lang="en-US" dirty="0" smtClean="0"/>
              <a:t>ly-through path for each dataset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Adjust bandwidth limit / TTFB (latency)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Run fly-through for “current” I3S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Run fly-through for “optimized” I3S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Create side-by-side video </a:t>
            </a:r>
            <a:r>
              <a:rPr lang="en-US" sz="1600" dirty="0" smtClean="0"/>
              <a:t>(640x720|640x720 -&gt; 1280x720)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Generate performance charts (Python)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7666063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763335"/>
            <a:ext cx="4527741" cy="1754326"/>
          </a:xfrm>
        </p:spPr>
        <p:txBody>
          <a:bodyPr/>
          <a:lstStyle/>
          <a:p>
            <a:r>
              <a:rPr lang="en-US" dirty="0" smtClean="0"/>
              <a:t>Visual Quality</a:t>
            </a:r>
            <a:br>
              <a:rPr lang="en-US" dirty="0" smtClean="0"/>
            </a:br>
            <a:r>
              <a:rPr lang="en-US" dirty="0" smtClean="0"/>
              <a:t>Comparative </a:t>
            </a:r>
            <a:r>
              <a:rPr lang="en-US" dirty="0" smtClean="0"/>
              <a:t>Video</a:t>
            </a:r>
            <a:br>
              <a:rPr lang="en-US" dirty="0" smtClean="0"/>
            </a:br>
            <a:r>
              <a:rPr lang="en-US" dirty="0" smtClean="0"/>
              <a:t>(Jerusalem)</a:t>
            </a:r>
            <a:endParaRPr lang="en-US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" b="19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248149" y="5610910"/>
            <a:ext cx="76866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esri.box.com/s/nzx67z68h19yrwvwqnk5r29svicyslvy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86233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5829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Performance log – Jerusalem 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325" y="923708"/>
            <a:ext cx="6625971" cy="5148480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85800" y="1285875"/>
            <a:ext cx="4010025" cy="4209833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Current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TTFB bound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Under-utilized bandwidth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Poor visual quality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Optimized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Bandwidth bound (good </a:t>
            </a:r>
            <a:r>
              <a:rPr lang="en-US" dirty="0" smtClean="0">
                <a:sym typeface="Wingdings" panose="05000000000000000000" pitchFamily="2" charset="2"/>
              </a:rPr>
              <a:t>)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Moderate tile GC (~10 sec frequency)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Good visual quality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5362466" y="3175085"/>
            <a:ext cx="146706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TTFB bound</a:t>
            </a:r>
          </a:p>
        </p:txBody>
      </p:sp>
    </p:spTree>
    <p:extLst>
      <p:ext uri="{BB962C8B-B14F-4D97-AF65-F5344CB8AC3E}">
        <p14:creationId xmlns:p14="http://schemas.microsoft.com/office/powerpoint/2010/main" val="318677627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763335"/>
            <a:ext cx="4527741" cy="1754326"/>
          </a:xfrm>
        </p:spPr>
        <p:txBody>
          <a:bodyPr/>
          <a:lstStyle/>
          <a:p>
            <a:r>
              <a:rPr lang="en-US" dirty="0" smtClean="0"/>
              <a:t>Visual Quality</a:t>
            </a:r>
            <a:br>
              <a:rPr lang="en-US" dirty="0" smtClean="0"/>
            </a:br>
            <a:r>
              <a:rPr lang="en-US" dirty="0" smtClean="0"/>
              <a:t>Comparative </a:t>
            </a:r>
            <a:r>
              <a:rPr lang="en-US" dirty="0" smtClean="0"/>
              <a:t>Video</a:t>
            </a:r>
            <a:br>
              <a:rPr lang="en-US" dirty="0" smtClean="0"/>
            </a:br>
            <a:r>
              <a:rPr lang="en-US" dirty="0" smtClean="0"/>
              <a:t>(Girona)</a:t>
            </a:r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" r="290"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4803628" y="5482709"/>
            <a:ext cx="60708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esri.box.com/s/1vppvn8zuqmhhtfletxl3ftkc8uxwpdb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61363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Motivations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Customers/distributors complained about sale losses due to IM performances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Same IM datasets perform better on competing solutions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Identify and resolve performance issues ahead of </a:t>
            </a:r>
            <a:r>
              <a:rPr lang="en-US" dirty="0" err="1" smtClean="0"/>
              <a:t>Vricon</a:t>
            </a:r>
            <a:r>
              <a:rPr lang="en-US" dirty="0" smtClean="0"/>
              <a:t> “3D </a:t>
            </a:r>
            <a:r>
              <a:rPr lang="en-US" dirty="0" err="1" smtClean="0"/>
              <a:t>basemap</a:t>
            </a:r>
            <a:r>
              <a:rPr lang="en-US" dirty="0" smtClean="0"/>
              <a:t>” roll 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02071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5829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Performance log – Girona: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85801" y="1285875"/>
            <a:ext cx="3905250" cy="523875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Current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TTFB bound (still)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Under-utilized bandwidth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Slow “cold” traversal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Acceptable visual quality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Optimized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Bandwidth bound (good </a:t>
            </a:r>
            <a:r>
              <a:rPr lang="en-US" dirty="0" smtClean="0">
                <a:sym typeface="Wingdings" panose="05000000000000000000" pitchFamily="2" charset="2"/>
              </a:rPr>
              <a:t>)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Fast “cold” traversal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Good visual quality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5362466" y="3175085"/>
            <a:ext cx="146706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TTFB bound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825" y="596708"/>
            <a:ext cx="7153170" cy="5558125"/>
          </a:xfrm>
        </p:spPr>
      </p:pic>
      <p:sp>
        <p:nvSpPr>
          <p:cNvPr id="9" name="Oval 8"/>
          <p:cNvSpPr/>
          <p:nvPr/>
        </p:nvSpPr>
        <p:spPr bwMode="auto">
          <a:xfrm rot="20236934">
            <a:off x="6219825" y="1285875"/>
            <a:ext cx="1714500" cy="971550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11363325" y="2686050"/>
            <a:ext cx="9525" cy="314325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>
            <a:off x="11353800" y="4263278"/>
            <a:ext cx="19050" cy="499222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01535381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763335"/>
            <a:ext cx="4527741" cy="1754326"/>
          </a:xfrm>
        </p:spPr>
        <p:txBody>
          <a:bodyPr/>
          <a:lstStyle/>
          <a:p>
            <a:r>
              <a:rPr lang="en-US" dirty="0" smtClean="0"/>
              <a:t>Visual Quality</a:t>
            </a:r>
            <a:br>
              <a:rPr lang="en-US" dirty="0" smtClean="0"/>
            </a:br>
            <a:r>
              <a:rPr lang="en-US" dirty="0" smtClean="0"/>
              <a:t>Comparative </a:t>
            </a:r>
            <a:r>
              <a:rPr lang="en-US" dirty="0" smtClean="0"/>
              <a:t>Video</a:t>
            </a:r>
            <a:br>
              <a:rPr lang="en-US" dirty="0" smtClean="0"/>
            </a:br>
            <a:r>
              <a:rPr lang="en-US" dirty="0" smtClean="0"/>
              <a:t>(Mecca)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803628" y="5482709"/>
            <a:ext cx="618630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esri.box.com/s/76o8ajl52s8c28sp3enfnjpm1rodzxmf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" r="8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3112037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208" y="825161"/>
            <a:ext cx="7327795" cy="569381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5829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Performance log – Mecca (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</a:rPr>
              <a:t>Vricon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):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4448" y="1285875"/>
            <a:ext cx="4126603" cy="523875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Current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Bigger tiles -&gt; less TTFB bound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Under-utilized bandwidth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Slower “cold” traversal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Acceptable visual quality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Optimized I3S: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Bandwidth bound (good </a:t>
            </a:r>
            <a:r>
              <a:rPr lang="en-US" dirty="0" smtClean="0">
                <a:sym typeface="Wingdings" panose="05000000000000000000" pitchFamily="2" charset="2"/>
              </a:rPr>
              <a:t>)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Fast “cold” traversal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Good visual quality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5362466" y="3175085"/>
            <a:ext cx="146706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TTFB bound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5653526" y="2089787"/>
            <a:ext cx="1176008" cy="507211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11493246" y="4587128"/>
            <a:ext cx="19050" cy="499222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</p:spPr>
      </p:cxnSp>
      <p:sp>
        <p:nvSpPr>
          <p:cNvPr id="13" name="Oval 12"/>
          <p:cNvSpPr/>
          <p:nvPr/>
        </p:nvSpPr>
        <p:spPr bwMode="auto">
          <a:xfrm>
            <a:off x="6410324" y="3723653"/>
            <a:ext cx="861683" cy="363194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5581650" y="5495490"/>
            <a:ext cx="1199151" cy="465626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1949047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5829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Texture Compression – Girona (Optimized I3S only)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4448" y="1285875"/>
            <a:ext cx="4126603" cy="523875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Conclusions: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1:8 saving in texture memory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(1:6 with ETC2)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Bandwidth: </a:t>
            </a:r>
            <a:r>
              <a:rPr lang="en-US" dirty="0" err="1" smtClean="0"/>
              <a:t>dds+gzip</a:t>
            </a:r>
            <a:r>
              <a:rPr lang="en-US" dirty="0" smtClean="0"/>
              <a:t> close to JPEG </a:t>
            </a:r>
            <a:r>
              <a:rPr lang="en-US" dirty="0" smtClean="0">
                <a:sym typeface="Wingdings" panose="05000000000000000000" pitchFamily="2" charset="2"/>
              </a:rPr>
              <a:t>!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sym typeface="Wingdings" panose="05000000000000000000" pitchFamily="2" charset="2"/>
              </a:rPr>
              <a:t>-&gt; with high quality texture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smtClean="0"/>
              <a:t>Very similar visual quality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051" y="825161"/>
            <a:ext cx="7558088" cy="5954459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 bwMode="auto">
          <a:xfrm rot="20770733">
            <a:off x="10682725" y="4690113"/>
            <a:ext cx="1176008" cy="507211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6953250" y="3235653"/>
            <a:ext cx="9525" cy="898197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82277417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051" y="842595"/>
            <a:ext cx="7496174" cy="59056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5829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Texture Compression – Mecca (Optimized I3S only)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4448" y="1285875"/>
            <a:ext cx="4126603" cy="523875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Conclusions: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1:8 saving in texture memory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(1:6 with ETC2)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Bandwidth: jpeg can compress low quality texture much better</a:t>
            </a:r>
            <a:endParaRPr lang="en-US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dirty="0" smtClean="0"/>
              <a:t>Degraded UX due to frequent GC with uncompressed texture (drop to lower </a:t>
            </a:r>
            <a:r>
              <a:rPr lang="en-US" dirty="0" err="1" smtClean="0"/>
              <a:t>lod</a:t>
            </a:r>
            <a:r>
              <a:rPr lang="en-US" dirty="0" smtClean="0"/>
              <a:t> on cache miss)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Good visual quality with compressed texture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US" dirty="0" smtClean="0"/>
          </a:p>
        </p:txBody>
      </p:sp>
      <p:sp>
        <p:nvSpPr>
          <p:cNvPr id="15" name="Oval 14"/>
          <p:cNvSpPr/>
          <p:nvPr/>
        </p:nvSpPr>
        <p:spPr bwMode="auto">
          <a:xfrm rot="16200000">
            <a:off x="7542883" y="1795826"/>
            <a:ext cx="1176008" cy="416503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9277350" y="3235653"/>
            <a:ext cx="0" cy="764847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  <a:effectLst/>
        </p:spPr>
      </p:cxnSp>
      <p:sp>
        <p:nvSpPr>
          <p:cNvPr id="8" name="Oval 7"/>
          <p:cNvSpPr/>
          <p:nvPr/>
        </p:nvSpPr>
        <p:spPr bwMode="auto">
          <a:xfrm rot="16200000">
            <a:off x="8361715" y="1665628"/>
            <a:ext cx="1176008" cy="416503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9" name="Oval 8"/>
          <p:cNvSpPr/>
          <p:nvPr/>
        </p:nvSpPr>
        <p:spPr bwMode="auto">
          <a:xfrm rot="16200000">
            <a:off x="9165496" y="1795825"/>
            <a:ext cx="1176008" cy="416503"/>
          </a:xfrm>
          <a:prstGeom prst="ellipse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11591925" y="4759653"/>
            <a:ext cx="9525" cy="393372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37548598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8226" y="818633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Future Work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1038226" y="2293543"/>
            <a:ext cx="8221903" cy="2402282"/>
          </a:xfrm>
          <a:prstGeom prst="rect">
            <a:avLst/>
          </a:prstGeom>
        </p:spPr>
        <p:txBody>
          <a:bodyPr/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 dirty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Geometry compression (Draco)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3D Object  (mesh-pyramid I3S profile) optimization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BIM Scene layer optimization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29881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400175"/>
            <a:ext cx="10369296" cy="5200650"/>
          </a:xfrm>
        </p:spPr>
        <p:txBody>
          <a:bodyPr/>
          <a:lstStyle/>
          <a:p>
            <a:r>
              <a:rPr lang="en-US" dirty="0" smtClean="0"/>
              <a:t>Complete report: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devtopia.esri.com/ArcGISPro/i3s-spec/blob/master/design/optimization/integrated_mesh_perfs.md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Comparative videos: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esri.box.com/s/pxfbpyslv1uit4svfwvhmzu2wawn18ri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Source code 3D viewer and I3S optimizer (C++)</a:t>
            </a:r>
          </a:p>
          <a:p>
            <a:pPr lvl="1"/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devtopia.esri.com/rona7954/scene-layer-lib/tree/rona7954/mesh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Performance logs (</a:t>
            </a:r>
            <a:r>
              <a:rPr lang="en-US" dirty="0" err="1" smtClean="0"/>
              <a:t>json</a:t>
            </a:r>
            <a:r>
              <a:rPr lang="en-US" dirty="0" smtClean="0"/>
              <a:t>), fly-through paths (</a:t>
            </a:r>
            <a:r>
              <a:rPr lang="en-US" dirty="0" err="1" smtClean="0"/>
              <a:t>json</a:t>
            </a:r>
            <a:r>
              <a:rPr lang="en-US" dirty="0" smtClean="0"/>
              <a:t>) and charts (</a:t>
            </a:r>
            <a:r>
              <a:rPr lang="en-US" dirty="0" err="1" smtClean="0"/>
              <a:t>png</a:t>
            </a:r>
            <a:r>
              <a:rPr lang="en-US" dirty="0" smtClean="0"/>
              <a:t>):</a:t>
            </a:r>
          </a:p>
          <a:p>
            <a:pPr lvl="1"/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devtopia.esri.com/ArcGISPro/i3s-spec/blob/master/design/optimization/logs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038226" y="818633"/>
            <a:ext cx="10826496" cy="36933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Resources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11078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8788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Performance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goals: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490107"/>
            <a:ext cx="10369296" cy="4994882"/>
          </a:xfrm>
        </p:spPr>
        <p:txBody>
          <a:bodyPr/>
          <a:lstStyle/>
          <a:p>
            <a:r>
              <a:rPr lang="en-US" dirty="0" smtClean="0"/>
              <a:t>Find the best balance between visual quality and resource consumption</a:t>
            </a:r>
          </a:p>
          <a:p>
            <a:endParaRPr lang="en-US" dirty="0"/>
          </a:p>
          <a:p>
            <a:r>
              <a:rPr lang="en-US" dirty="0" smtClean="0"/>
              <a:t>Key resources :</a:t>
            </a:r>
          </a:p>
          <a:p>
            <a:pPr lvl="1"/>
            <a:r>
              <a:rPr lang="en-US" dirty="0" smtClean="0"/>
              <a:t>GPU memory</a:t>
            </a:r>
          </a:p>
          <a:p>
            <a:pPr lvl="1"/>
            <a:r>
              <a:rPr lang="en-US" dirty="0" smtClean="0"/>
              <a:t>Network bandwidth </a:t>
            </a:r>
          </a:p>
          <a:p>
            <a:pPr lvl="1"/>
            <a:r>
              <a:rPr lang="en-US" dirty="0" smtClean="0"/>
              <a:t>Number of draw calls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Visual quality:</a:t>
            </a:r>
          </a:p>
          <a:p>
            <a:pPr lvl="1"/>
            <a:r>
              <a:rPr lang="en-US" dirty="0" smtClean="0"/>
              <a:t>Minimize “disappearing” tiles and gaps</a:t>
            </a:r>
          </a:p>
          <a:p>
            <a:pPr lvl="1"/>
            <a:r>
              <a:rPr lang="en-US" dirty="0" smtClean="0"/>
              <a:t>Good </a:t>
            </a:r>
            <a:r>
              <a:rPr lang="en-US" dirty="0" err="1" smtClean="0"/>
              <a:t>texel</a:t>
            </a:r>
            <a:r>
              <a:rPr lang="en-US" dirty="0"/>
              <a:t> </a:t>
            </a:r>
            <a:r>
              <a:rPr lang="en-US" smtClean="0"/>
              <a:t>to (screen)pixel </a:t>
            </a:r>
            <a:r>
              <a:rPr lang="en-US" dirty="0" smtClean="0"/>
              <a:t>ratio </a:t>
            </a:r>
          </a:p>
          <a:p>
            <a:pPr lvl="1"/>
            <a:r>
              <a:rPr lang="en-US" dirty="0" smtClean="0"/>
              <a:t>Progressive refinement  (avoid pauses/delays ) </a:t>
            </a:r>
          </a:p>
          <a:p>
            <a:pPr lvl="1"/>
            <a:r>
              <a:rPr lang="en-US" dirty="0" smtClean="0"/>
              <a:t>Refine closer to camera first.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52834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Methology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Find representative IM datasets from several providers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Identify root causes of performance issues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Implement solutions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Measure performance improvements</a:t>
            </a:r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9607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Issue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05083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Issue 1: Sub-optimal tiles/LOD selection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883742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Causes:</a:t>
            </a:r>
          </a:p>
          <a:p>
            <a:pPr lvl="1"/>
            <a:r>
              <a:rPr lang="en-US" dirty="0" smtClean="0"/>
              <a:t>MBS are not tied enough around mesh ( </a:t>
            </a:r>
            <a:r>
              <a:rPr lang="en-US" dirty="0" err="1" smtClean="0"/>
              <a:t>e.g.“pizza</a:t>
            </a:r>
            <a:r>
              <a:rPr lang="en-US" dirty="0" smtClean="0"/>
              <a:t> box” shapes) </a:t>
            </a:r>
          </a:p>
          <a:p>
            <a:pPr lvl="1"/>
            <a:r>
              <a:rPr lang="en-US" dirty="0" smtClean="0"/>
              <a:t>MBS projected-size doesn’t depend on look angle (close to ground vs. top-down)</a:t>
            </a:r>
          </a:p>
          <a:p>
            <a:pPr lvl="1"/>
            <a:r>
              <a:rPr lang="en-US" dirty="0" smtClean="0"/>
              <a:t>Large tiles leads to limited LOD granularity &amp; excessive overhead for partially visible tiles</a:t>
            </a:r>
          </a:p>
          <a:p>
            <a:pPr lvl="1"/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party IM providers may not write </a:t>
            </a:r>
            <a:r>
              <a:rPr lang="en-US" i="1" dirty="0" err="1" smtClean="0"/>
              <a:t>lodSelection</a:t>
            </a:r>
            <a:r>
              <a:rPr lang="en-US" dirty="0" smtClean="0"/>
              <a:t> metric correctly. 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Solutions:</a:t>
            </a:r>
          </a:p>
          <a:p>
            <a:pPr lvl="1"/>
            <a:r>
              <a:rPr lang="en-US" dirty="0" smtClean="0"/>
              <a:t>Switch to OBB</a:t>
            </a:r>
          </a:p>
          <a:p>
            <a:pPr lvl="1"/>
            <a:r>
              <a:rPr lang="en-US" dirty="0" smtClean="0"/>
              <a:t>Replace LOD metrics by </a:t>
            </a:r>
            <a:r>
              <a:rPr lang="en-US" i="1" dirty="0" err="1" smtClean="0"/>
              <a:t>textureSize</a:t>
            </a:r>
            <a:r>
              <a:rPr lang="en-US" dirty="0" smtClean="0"/>
              <a:t> information and </a:t>
            </a:r>
            <a:r>
              <a:rPr lang="en-US" i="1" dirty="0" err="1" smtClean="0"/>
              <a:t>vertexCount</a:t>
            </a:r>
            <a:endParaRPr lang="en-US" i="1" dirty="0"/>
          </a:p>
          <a:p>
            <a:pPr lvl="1"/>
            <a:r>
              <a:rPr lang="en-US" dirty="0" smtClean="0"/>
              <a:t>Mandate smaller tile size </a:t>
            </a:r>
          </a:p>
          <a:p>
            <a:pPr lvl="1"/>
            <a:r>
              <a:rPr lang="en-US" dirty="0" smtClean="0"/>
              <a:t>Provide tooling to 3</a:t>
            </a:r>
            <a:r>
              <a:rPr lang="en-US" baseline="30000" dirty="0" smtClean="0"/>
              <a:t>rd</a:t>
            </a:r>
            <a:r>
              <a:rPr lang="en-US" dirty="0" smtClean="0"/>
              <a:t> party provider to ensure optimal UX</a:t>
            </a:r>
          </a:p>
          <a:p>
            <a:pPr marL="621792" lvl="2" indent="0">
              <a:buNone/>
            </a:pP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8080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Issue 2: Inefficient communication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06246" y="1484671"/>
            <a:ext cx="10369296" cy="3429000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Causes:</a:t>
            </a:r>
          </a:p>
          <a:p>
            <a:pPr lvl="1"/>
            <a:r>
              <a:rPr lang="en-US" dirty="0" smtClean="0"/>
              <a:t>Traversing the bounding volume tree requires one request per node (chattiness)</a:t>
            </a:r>
          </a:p>
          <a:p>
            <a:pPr lvl="1"/>
            <a:r>
              <a:rPr lang="en-US" dirty="0" smtClean="0"/>
              <a:t>Extraneous request (</a:t>
            </a:r>
            <a:r>
              <a:rPr lang="en-US" i="1" dirty="0" err="1" smtClean="0"/>
              <a:t>sharedResource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ArcGIS server inefficiencies/bugs </a:t>
            </a:r>
            <a:r>
              <a:rPr lang="en-US" sz="1600" dirty="0" smtClean="0"/>
              <a:t>( REST handler &lt;-&gt;</a:t>
            </a:r>
            <a:r>
              <a:rPr lang="en-US" sz="1600" dirty="0" err="1" smtClean="0"/>
              <a:t>CouchDB</a:t>
            </a:r>
            <a:r>
              <a:rPr lang="en-US" sz="1600" dirty="0" smtClean="0"/>
              <a:t> store)</a:t>
            </a:r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devtopia.esri.com/WebGIS/arcgis-for-server/issues/5296</a:t>
            </a:r>
            <a:endParaRPr lang="en-US" dirty="0" smtClean="0"/>
          </a:p>
          <a:p>
            <a:pPr lvl="2"/>
            <a:r>
              <a:rPr lang="en-US" u="sng" dirty="0">
                <a:hlinkClick r:id="rId3"/>
              </a:rPr>
              <a:t>https://devtopia.esri.com/WebGIS/arcgis-for-server/issues/5318</a:t>
            </a:r>
            <a:endParaRPr lang="en-US" dirty="0"/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Solutions:</a:t>
            </a:r>
          </a:p>
          <a:p>
            <a:pPr lvl="1"/>
            <a:r>
              <a:rPr lang="en-US" dirty="0" smtClean="0"/>
              <a:t>Group node into pages (paged-access)</a:t>
            </a:r>
          </a:p>
          <a:p>
            <a:pPr lvl="1"/>
            <a:r>
              <a:rPr lang="en-US" dirty="0" smtClean="0"/>
              <a:t>Compact Node index JSON to strip redundant information</a:t>
            </a:r>
          </a:p>
          <a:p>
            <a:pPr lvl="1"/>
            <a:r>
              <a:rPr lang="en-US" dirty="0" smtClean="0"/>
              <a:t>Replace tree-keys by integer node-ids</a:t>
            </a:r>
          </a:p>
          <a:p>
            <a:pPr lvl="1"/>
            <a:r>
              <a:rPr lang="en-US" dirty="0" smtClean="0"/>
              <a:t>Drop </a:t>
            </a:r>
            <a:r>
              <a:rPr lang="en-US" i="1" dirty="0" err="1" smtClean="0"/>
              <a:t>sharedResource</a:t>
            </a:r>
            <a:r>
              <a:rPr lang="en-US" i="1" dirty="0" smtClean="0"/>
              <a:t> </a:t>
            </a:r>
            <a:r>
              <a:rPr lang="en-US" dirty="0" smtClean="0"/>
              <a:t>requests (not used for IM. Will need refactoring for 3D Object)</a:t>
            </a:r>
          </a:p>
          <a:p>
            <a:pPr lvl="1"/>
            <a:r>
              <a:rPr lang="en-US" dirty="0" smtClean="0"/>
              <a:t>Server team is working on a fix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8599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Issue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3: Excessive GPU memory consumption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219199"/>
            <a:ext cx="10369296" cy="5476876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Causes:</a:t>
            </a:r>
          </a:p>
          <a:p>
            <a:pPr lvl="1"/>
            <a:r>
              <a:rPr lang="en-US" dirty="0" smtClean="0"/>
              <a:t>JPEG texture stored uncompressed in texture memory</a:t>
            </a:r>
          </a:p>
          <a:p>
            <a:pPr lvl="1"/>
            <a:r>
              <a:rPr lang="en-US" dirty="0" smtClean="0"/>
              <a:t>Drawing more tiles than necessary due to Issue 1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Solutions:</a:t>
            </a:r>
            <a:endParaRPr lang="en-US" dirty="0" smtClean="0"/>
          </a:p>
          <a:p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 smtClean="0"/>
          </a:p>
          <a:p>
            <a:r>
              <a:rPr lang="en-US" dirty="0" smtClean="0"/>
              <a:t>The best of both world ?: Low-entropy DXT + LZMA ?</a:t>
            </a: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://cesium.com/blog/2017/02/06/texture-compression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marL="283464" lvl="1" indent="0">
              <a:buNone/>
            </a:pPr>
            <a:r>
              <a:rPr lang="en-US" dirty="0" smtClean="0"/>
              <a:t>=&gt; Open Source </a:t>
            </a:r>
            <a:r>
              <a:rPr lang="en-US" dirty="0" err="1" smtClean="0"/>
              <a:t>CrunchLib</a:t>
            </a:r>
            <a:r>
              <a:rPr lang="en-US" dirty="0" smtClean="0"/>
              <a:t> compressor is very slow. Probably not practical for IM.</a:t>
            </a:r>
            <a:endParaRPr lang="en-US" dirty="0"/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9082371"/>
              </p:ext>
            </p:extLst>
          </p:nvPr>
        </p:nvGraphicFramePr>
        <p:xfrm>
          <a:off x="922081" y="2696236"/>
          <a:ext cx="10361615" cy="2286000"/>
        </p:xfrm>
        <a:graphic>
          <a:graphicData uri="http://schemas.openxmlformats.org/drawingml/2006/table">
            <a:tbl>
              <a:tblPr/>
              <a:tblGrid>
                <a:gridCol w="2072323"/>
                <a:gridCol w="2072323"/>
                <a:gridCol w="2072323"/>
                <a:gridCol w="2072323"/>
                <a:gridCol w="2072323"/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Network </a:t>
                      </a:r>
                      <a:r>
                        <a:rPr lang="en-US" sz="18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compression</a:t>
                      </a:r>
                      <a:endParaRPr lang="en-US" sz="1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GPU compression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Download size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CPU usage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GPU Memory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jpeg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none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lowest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high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highest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jpeg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Block-compressed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lowest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highest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lowest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DDS/ETC2</a:t>
                      </a:r>
                    </a:p>
                    <a:p>
                      <a:pPr algn="ctr"/>
                      <a:r>
                        <a:rPr lang="en-US" sz="1800" dirty="0" smtClean="0"/>
                        <a:t>/PVRTC </a:t>
                      </a:r>
                      <a:r>
                        <a:rPr lang="en-US" sz="1800" dirty="0"/>
                        <a:t>(with </a:t>
                      </a:r>
                      <a:r>
                        <a:rPr lang="en-US" sz="1800" dirty="0" err="1"/>
                        <a:t>mips</a:t>
                      </a:r>
                      <a:r>
                        <a:rPr lang="en-US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Block-compressed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highest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negligible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lowest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742670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Implementation: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Request pattern and LOD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87263" y="1333500"/>
            <a:ext cx="10369296" cy="34290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Tile priority </a:t>
            </a:r>
            <a:r>
              <a:rPr lang="en-US" dirty="0" smtClean="0"/>
              <a:t>: LOD first, then distance. 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Node-page priority</a:t>
            </a:r>
            <a:r>
              <a:rPr lang="en-US" dirty="0" smtClean="0"/>
              <a:t>: bump priority by 1 LOD.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GPU memory budget</a:t>
            </a:r>
            <a:r>
              <a:rPr lang="en-US" dirty="0" smtClean="0"/>
              <a:t>: Garbage collection heuristic based on LOD, then age.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Always keep visible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node ancestry </a:t>
            </a:r>
            <a:r>
              <a:rPr lang="en-US" dirty="0" smtClean="0"/>
              <a:t>in GPU memory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LOD switching based on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screen-pixel/</a:t>
            </a: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texel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ratio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Concurrency per </a:t>
            </a:r>
            <a:r>
              <a:rPr lang="en-US" i="1" dirty="0" smtClean="0"/>
              <a:t>tile </a:t>
            </a:r>
            <a:r>
              <a:rPr lang="en-US" dirty="0" smtClean="0"/>
              <a:t> not per </a:t>
            </a:r>
            <a:r>
              <a:rPr lang="en-US" i="1" dirty="0" smtClean="0"/>
              <a:t>requests</a:t>
            </a:r>
          </a:p>
          <a:p>
            <a:pPr>
              <a:lnSpc>
                <a:spcPct val="150000"/>
              </a:lnSpc>
            </a:pPr>
            <a:r>
              <a:rPr lang="en-US" dirty="0"/>
              <a:t>Threading model: </a:t>
            </a:r>
            <a:r>
              <a:rPr lang="en-US" dirty="0" err="1"/>
              <a:t>render+cull</a:t>
            </a:r>
            <a:r>
              <a:rPr lang="en-US" dirty="0"/>
              <a:t> thread, everything else is </a:t>
            </a: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async</a:t>
            </a:r>
            <a:endParaRPr lang="en-US" i="1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Swap </a:t>
            </a: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request_list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smtClean="0"/>
              <a:t>vs. “traditional” </a:t>
            </a:r>
            <a:r>
              <a:rPr lang="en-US" dirty="0" err="1" smtClean="0"/>
              <a:t>async</a:t>
            </a:r>
            <a:r>
              <a:rPr lang="en-US" dirty="0" smtClean="0"/>
              <a:t> pattern (i.e. “future/promise” </a:t>
            </a:r>
            <a:r>
              <a:rPr lang="en-US" dirty="0" err="1" smtClean="0"/>
              <a:t>c++</a:t>
            </a:r>
            <a:r>
              <a:rPr lang="en-US" dirty="0" smtClean="0"/>
              <a:t>11, runtime PPLX, </a:t>
            </a:r>
            <a:r>
              <a:rPr lang="en-US" dirty="0" err="1" smtClean="0"/>
              <a:t>Javascript</a:t>
            </a:r>
            <a:r>
              <a:rPr lang="en-US" dirty="0"/>
              <a:t> </a:t>
            </a:r>
            <a:r>
              <a:rPr lang="en-US" dirty="0" err="1"/>
              <a:t>XMLHttpRequest</a:t>
            </a:r>
            <a:r>
              <a:rPr lang="en-US" dirty="0"/>
              <a:t> </a:t>
            </a:r>
            <a:r>
              <a:rPr lang="en-US" dirty="0" smtClean="0"/>
              <a:t>(Ajax) 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1820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sri_Corporate_Template-Dark" id="{62A57839-816C-DD40-89BF-1C32BC75980C}" vid="{B3749CB9-E79A-FB42-8D76-A7C3AB67D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CB09B909685840A5AA5DC537182835" ma:contentTypeVersion="1" ma:contentTypeDescription="Create a new document." ma:contentTypeScope="" ma:versionID="647b6714bcbd012a02104274568241a2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31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38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81E133DB-697E-4C10-B192-8899027B1EC6}">
  <ds:schemaRefs>
    <ds:schemaRef ds:uri="http://schemas.microsoft.com/office/2006/documentManagement/types"/>
    <ds:schemaRef ds:uri="http://www.w3.org/XML/1998/namespace"/>
    <ds:schemaRef ds:uri="http://schemas.microsoft.com/sharepoint/v3"/>
    <ds:schemaRef ds:uri="http://purl.org/dc/dcmitype/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customXml/itemProps50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8B8D6152-B933-4294-8151-3CF2A1B01F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7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1409</Words>
  <Application>Microsoft Office PowerPoint</Application>
  <PresentationFormat>Widescreen</PresentationFormat>
  <Paragraphs>314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MS PGothic</vt:lpstr>
      <vt:lpstr>Arial</vt:lpstr>
      <vt:lpstr>Calibri</vt:lpstr>
      <vt:lpstr>Consolas</vt:lpstr>
      <vt:lpstr>Lucida Grande</vt:lpstr>
      <vt:lpstr>Wingdings</vt:lpstr>
      <vt:lpstr>Esri_Corporate_Template-Dark</vt:lpstr>
      <vt:lpstr>Mesh Scene Layer Performance Improvements</vt:lpstr>
      <vt:lpstr>Motivations</vt:lpstr>
      <vt:lpstr>Performance goals:</vt:lpstr>
      <vt:lpstr>Methology</vt:lpstr>
      <vt:lpstr>Performance Issue Analysis</vt:lpstr>
      <vt:lpstr>Issue 1: Sub-optimal tiles/LOD selection</vt:lpstr>
      <vt:lpstr>Issue 2: Inefficient communication</vt:lpstr>
      <vt:lpstr>Issue 3: Excessive GPU memory consumption</vt:lpstr>
      <vt:lpstr>Implementation: Request pattern and LOD selection</vt:lpstr>
      <vt:lpstr>Implementation: Paged-access</vt:lpstr>
      <vt:lpstr>Current 3DNodeDocument.json  (leaf node without OBB)</vt:lpstr>
      <vt:lpstr>Implementation: Texture compression</vt:lpstr>
      <vt:lpstr>Benchmark &amp; Results</vt:lpstr>
      <vt:lpstr>Test Datasets</vt:lpstr>
      <vt:lpstr>Other providers…</vt:lpstr>
      <vt:lpstr>Visual quality benchmark:</vt:lpstr>
      <vt:lpstr>Visual Quality Comparative Video (Jerusalem)</vt:lpstr>
      <vt:lpstr>Performance log – Jerusalem :</vt:lpstr>
      <vt:lpstr>Visual Quality Comparative Video (Girona)</vt:lpstr>
      <vt:lpstr>Performance log – Girona:</vt:lpstr>
      <vt:lpstr>Visual Quality Comparative Video (Mecca)</vt:lpstr>
      <vt:lpstr>Performance log – Mecca (Vricon):</vt:lpstr>
      <vt:lpstr>Texture Compression – Girona (Optimized I3S only)</vt:lpstr>
      <vt:lpstr>Texture Compression – Mecca (Optimized I3S only)</vt:lpstr>
      <vt:lpstr>Future Work</vt:lpstr>
      <vt:lpstr>Resources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2018-06-29T00:53:55Z</dcterms:created>
  <dcterms:modified xsi:type="dcterms:W3CDTF">2018-06-29T21:17:57Z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0x0101007CCB09B909685840A5AA5DC537182835</vt:lpwstr>
  </property>
</Properties>
</file>

<file path=docProps/thumbnail.jpeg>
</file>